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86" r:id="rId3"/>
    <p:sldId id="277" r:id="rId4"/>
    <p:sldId id="287" r:id="rId5"/>
    <p:sldId id="288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65"/>
    <p:restoredTop sz="94668"/>
  </p:normalViewPr>
  <p:slideViewPr>
    <p:cSldViewPr snapToGrid="0" snapToObjects="1">
      <p:cViewPr varScale="1">
        <p:scale>
          <a:sx n="105" d="100"/>
          <a:sy n="105" d="100"/>
        </p:scale>
        <p:origin x="12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227E2-BE0E-4F40-B715-E0E4D778FBB9}" type="datetimeFigureOut">
              <a:rPr kumimoji="1" lang="zh-CN" altLang="en-US" smtClean="0"/>
              <a:t>2019/1/3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6F7FC-B6FA-EF43-889F-ED021941D8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9566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Lect.01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平均值</a:t>
            </a:r>
            <a:r>
              <a:rPr lang="en-US" altLang="zh-CN" sz="3200" dirty="0"/>
              <a:t>, </a:t>
            </a:r>
            <a:r>
              <a:rPr lang="zh-CN" altLang="en-US" sz="3200" dirty="0"/>
              <a:t>标准差</a:t>
            </a:r>
            <a:r>
              <a:rPr lang="en-US" altLang="zh-CN" sz="3200" dirty="0"/>
              <a:t>, </a:t>
            </a:r>
            <a:r>
              <a:rPr lang="zh-CN" altLang="en-US" sz="3200" dirty="0"/>
              <a:t>中值极限定理</a:t>
            </a:r>
            <a:r>
              <a:rPr lang="en-US" altLang="zh-CN" sz="3200" dirty="0"/>
              <a:t>, </a:t>
            </a:r>
            <a:endParaRPr lang="en-US" altLang="zh-CN" sz="3200" dirty="0" smtClean="0"/>
          </a:p>
          <a:p>
            <a:r>
              <a:rPr lang="zh-CN" altLang="en-US" sz="3200" dirty="0" smtClean="0"/>
              <a:t>判定</a:t>
            </a:r>
            <a:r>
              <a:rPr lang="zh-CN" altLang="en-US" sz="3200" dirty="0"/>
              <a:t>和风险</a:t>
            </a:r>
            <a:r>
              <a:rPr lang="en-US" altLang="zh-CN" sz="3200" dirty="0"/>
              <a:t>, </a:t>
            </a:r>
            <a:r>
              <a:rPr lang="zh-CN" altLang="en-US" sz="3200" dirty="0"/>
              <a:t>假设检验</a:t>
            </a:r>
          </a:p>
        </p:txBody>
      </p:sp>
    </p:spTree>
    <p:extLst>
      <p:ext uri="{BB962C8B-B14F-4D97-AF65-F5344CB8AC3E}">
        <p14:creationId xmlns:p14="http://schemas.microsoft.com/office/powerpoint/2010/main" val="1985939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可变性测度：哈利法塔和沙丘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286000"/>
            <a:ext cx="4762500" cy="35814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00" y="1661491"/>
            <a:ext cx="4838700" cy="3200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71600" y="1856747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list1 =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np.random.normal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50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14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2000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list2 =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np.random.normal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50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3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2000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plt.hist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(list1,</a:t>
            </a:r>
            <a:r>
              <a:rPr lang="en-US" altLang="zh-CN" dirty="0">
                <a:solidFill>
                  <a:srgbClr val="A31515"/>
                </a:solidFill>
                <a:latin typeface="Menlo" charset="0"/>
              </a:rPr>
              <a:t>'auto'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01080"/>
                </a:solidFill>
                <a:latin typeface="Menlo" charset="0"/>
              </a:rPr>
              <a:t>density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01080"/>
                </a:solidFill>
                <a:latin typeface="Menlo" charset="0"/>
              </a:rPr>
              <a:t>histtype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altLang="zh-CN" dirty="0">
                <a:solidFill>
                  <a:srgbClr val="A31515"/>
                </a:solidFill>
                <a:latin typeface="Menlo" charset="0"/>
              </a:rPr>
              <a:t>'step'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plt.hist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(list2,</a:t>
            </a:r>
            <a:r>
              <a:rPr lang="en-US" altLang="zh-CN" dirty="0">
                <a:solidFill>
                  <a:srgbClr val="A31515"/>
                </a:solidFill>
                <a:latin typeface="Menlo" charset="0"/>
              </a:rPr>
              <a:t>'auto'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01080"/>
                </a:solidFill>
                <a:latin typeface="Menlo" charset="0"/>
              </a:rPr>
              <a:t>density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01080"/>
                </a:solidFill>
                <a:latin typeface="Menlo" charset="0"/>
              </a:rPr>
              <a:t>histtype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altLang="zh-CN" dirty="0">
                <a:solidFill>
                  <a:srgbClr val="A31515"/>
                </a:solidFill>
                <a:latin typeface="Menlo" charset="0"/>
              </a:rPr>
              <a:t>'step'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plt.show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()</a:t>
            </a:r>
            <a:endParaRPr lang="en-US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71600" y="5709672"/>
            <a:ext cx="1082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/>
              <a:t>list1 mean:49.889,stdev 13.61 list2 mean:49.97,stdev 3.0265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2019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变异性测度：方差和标准差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124" y="2286000"/>
            <a:ext cx="4393676" cy="3581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844" y="2286000"/>
            <a:ext cx="3200400" cy="1117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766" y="3899728"/>
            <a:ext cx="40386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51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4155" y="432352"/>
            <a:ext cx="5247861" cy="1485900"/>
          </a:xfrm>
        </p:spPr>
        <p:txBody>
          <a:bodyPr/>
          <a:lstStyle/>
          <a:p>
            <a:r>
              <a:rPr kumimoji="1" lang="zh-CN" altLang="en-US" dirty="0" smtClean="0"/>
              <a:t>标准差定理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4155" y="2032552"/>
            <a:ext cx="5247861" cy="35814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分布各项加上或减去同一个数，不改变分布的可变性，因此也不改变方差</a:t>
            </a:r>
            <a:endParaRPr kumimoji="1" lang="zh-CN" altLang="en-US" sz="280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6433930" y="432352"/>
            <a:ext cx="5247861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标准差定理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433930" y="2032552"/>
            <a:ext cx="5247861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用一个常数乘以分布的各项，相当于该常数的绝对值乘标准差，也相当于方差乘以常数的平方。对除法也有同样的结果</a:t>
            </a:r>
            <a:endParaRPr kumimoji="1"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560" y="3823252"/>
            <a:ext cx="4800600" cy="3200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37" y="3823252"/>
            <a:ext cx="4749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87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公式推导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2" y="3228009"/>
            <a:ext cx="3060700" cy="1117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972" y="3218070"/>
            <a:ext cx="3581400" cy="1079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61060" y="346543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/>
              <a:t>推导</a:t>
            </a:r>
            <a:endParaRPr kumimoji="1"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1950107" y="3465431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mtClean="0"/>
              <a:t>由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83386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等样本随机抽样的均值分布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76500"/>
            <a:ext cx="5029200" cy="320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854" y="2476500"/>
            <a:ext cx="47625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21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等样本随机抽样的均值分布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76500"/>
            <a:ext cx="4838700" cy="320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215" y="2476500"/>
            <a:ext cx="4838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65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定理</a:t>
            </a:r>
            <a:r>
              <a:rPr kumimoji="1" lang="en-US" altLang="zh-CN" dirty="0" smtClean="0"/>
              <a:t>7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假定大量的等容量随机样本都是从同一无限总体采样的，算出每个样本的和，并把不同样本的和放在一起形成一个新的分布，于是这个新的分布就是渐进正态的。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20966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1" y="3657600"/>
            <a:ext cx="4851400" cy="320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65" y="3657600"/>
            <a:ext cx="4927600" cy="32004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33061" y="828585"/>
            <a:ext cx="46713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list3type =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np.random.randint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(-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10000000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rst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plt.hist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(list3type,</a:t>
            </a:r>
            <a:r>
              <a:rPr lang="en-US" altLang="zh-CN" dirty="0">
                <a:solidFill>
                  <a:srgbClr val="A31515"/>
                </a:solidFill>
                <a:latin typeface="Menlo" charset="0"/>
              </a:rPr>
              <a:t>'auto'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01080"/>
                </a:solidFill>
                <a:latin typeface="Menlo" charset="0"/>
              </a:rPr>
              <a:t>density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plt.show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()</a:t>
            </a:r>
            <a:endParaRPr lang="en-US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42991" y="82858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sampleFrom3Type=[]</a:t>
            </a:r>
          </a:p>
          <a:p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in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>
                <a:solidFill>
                  <a:srgbClr val="795E26"/>
                </a:solidFill>
                <a:latin typeface="Menlo" charset="0"/>
              </a:rPr>
              <a:t>range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300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):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sampleFrom3Type.append(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np.random.choice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(list3type,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200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))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sampleFrom3Type =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np.array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(sampleFrom3Type)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sum3Type = [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e.sum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() </a:t>
            </a:r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e 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in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sampleFrom3Type]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rst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plt.hist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(sum3Type,</a:t>
            </a:r>
            <a:r>
              <a:rPr lang="en-US" altLang="zh-CN" dirty="0">
                <a:solidFill>
                  <a:srgbClr val="A31515"/>
                </a:solidFill>
                <a:latin typeface="Menlo" charset="0"/>
              </a:rPr>
              <a:t>'auto'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01080"/>
                </a:solidFill>
                <a:latin typeface="Menlo" charset="0"/>
              </a:rPr>
              <a:t>density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plt.show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()</a:t>
            </a:r>
            <a:endParaRPr lang="en-US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138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定理 </a:t>
            </a:r>
            <a:r>
              <a:rPr kumimoji="1" lang="en-US" altLang="zh-CN" dirty="0" smtClean="0"/>
              <a:t>8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假定，多批次等容量随机样本是从同一个无限总体中采集的，算出每一个批次样本的平均数，将不同批次的样本平均数放在一起可以形成一个新的分布，并且这个分布是接近正态的。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65736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定理 </a:t>
            </a:r>
            <a:r>
              <a:rPr kumimoji="1" lang="en-US" altLang="zh-CN" dirty="0" smtClean="0"/>
              <a:t>9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假定无穷多个等容量随机样本是从同一个无限总体中抽取的，而且吧这些样本的平均数放在一起，形成的新分布均值与原分布均值相同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0" y="3657600"/>
            <a:ext cx="4762500" cy="320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3657600"/>
            <a:ext cx="4838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96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学习统计学的一些建议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G.H.</a:t>
            </a:r>
            <a:r>
              <a:rPr lang="zh-CN" altLang="en-US" dirty="0"/>
              <a:t>维恩</a:t>
            </a:r>
            <a:r>
              <a:rPr lang="zh-CN" altLang="en-US" dirty="0" smtClean="0"/>
              <a:t>堡，</a:t>
            </a:r>
            <a:r>
              <a:rPr lang="en-US" altLang="zh-CN" dirty="0" smtClean="0"/>
              <a:t>《</a:t>
            </a:r>
            <a:r>
              <a:rPr lang="zh-CN" altLang="en-US" dirty="0" smtClean="0"/>
              <a:t>数理</a:t>
            </a:r>
            <a:r>
              <a:rPr lang="zh-CN" altLang="en-US" dirty="0"/>
              <a:t>统计初级</a:t>
            </a:r>
            <a:r>
              <a:rPr lang="zh-CN" altLang="en-US" dirty="0" smtClean="0"/>
              <a:t>教程</a:t>
            </a:r>
            <a:r>
              <a:rPr lang="en-US" altLang="zh-CN" dirty="0" smtClean="0"/>
              <a:t>》</a:t>
            </a:r>
          </a:p>
          <a:p>
            <a:r>
              <a:rPr kumimoji="1" lang="en-US" altLang="zh-CN" dirty="0" smtClean="0"/>
              <a:t>Excel</a:t>
            </a:r>
            <a:r>
              <a:rPr kumimoji="1" lang="zh-CN" altLang="en-US" dirty="0" smtClean="0"/>
              <a:t>也能做统计，而且让你更多的介入统计计算流程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统计学的学习是一个反复而渐进的过程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为什么统计学这么难？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生物统计（</a:t>
            </a:r>
            <a:r>
              <a:rPr kumimoji="1" lang="en-US" altLang="zh-CN" dirty="0" err="1" smtClean="0"/>
              <a:t>biostat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的基础：微积分，线性代数，概率论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44330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定理 </a:t>
            </a:r>
            <a:r>
              <a:rPr kumimoji="1" lang="en-US" altLang="zh-CN" dirty="0" smtClean="0"/>
              <a:t>10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/>
              <a:t>平均值分布的标准差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808" y="2842316"/>
            <a:ext cx="2133600" cy="1054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0" y="3896416"/>
            <a:ext cx="47625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14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286000"/>
            <a:ext cx="4069520" cy="3581400"/>
          </a:xfrm>
        </p:spPr>
        <p:txBody>
          <a:bodyPr>
            <a:normAutofit/>
          </a:bodyPr>
          <a:lstStyle/>
          <a:p>
            <a:r>
              <a:rPr kumimoji="1" lang="zh-CN" altLang="en-US" sz="2800" dirty="0" smtClean="0"/>
              <a:t>总体标准差</a:t>
            </a:r>
            <a:r>
              <a:rPr lang="is-IS" altLang="zh-CN" sz="2800" dirty="0" smtClean="0"/>
              <a:t>2.26344449015</a:t>
            </a:r>
          </a:p>
          <a:p>
            <a:r>
              <a:rPr lang="zh-CN" altLang="en-US" sz="2800" dirty="0" smtClean="0"/>
              <a:t>样本（</a:t>
            </a:r>
            <a:r>
              <a:rPr lang="en-US" altLang="zh-CN" sz="2800" dirty="0" smtClean="0"/>
              <a:t>100</a:t>
            </a:r>
            <a:r>
              <a:rPr lang="zh-CN" altLang="en-US" sz="2800" dirty="0" smtClean="0"/>
              <a:t>项）均值</a:t>
            </a:r>
            <a:r>
              <a:rPr lang="is-IS" altLang="zh-CN" sz="2800" dirty="0" smtClean="0"/>
              <a:t>0.226344449015</a:t>
            </a:r>
            <a:endParaRPr kumimoji="1"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120" y="1689653"/>
            <a:ext cx="6610941" cy="429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79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类错误和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类错误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35" y="2286000"/>
            <a:ext cx="4677741" cy="332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05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91479" y="238539"/>
            <a:ext cx="9601200" cy="3581400"/>
          </a:xfrm>
        </p:spPr>
        <p:txBody>
          <a:bodyPr>
            <a:noAutofit/>
          </a:bodyPr>
          <a:lstStyle/>
          <a:p>
            <a:r>
              <a:rPr lang="zh-CN" altLang="en-US" sz="2400" b="1" dirty="0" smtClean="0"/>
              <a:t>该</a:t>
            </a:r>
            <a:r>
              <a:rPr lang="zh-CN" altLang="en-US" sz="2400" b="1" dirty="0"/>
              <a:t>不该检修机器</a:t>
            </a:r>
          </a:p>
          <a:p>
            <a:r>
              <a:rPr lang="zh-CN" altLang="en-US" sz="2400" dirty="0"/>
              <a:t>一台机器，平均每袋装</a:t>
            </a:r>
            <a:r>
              <a:rPr lang="en-US" altLang="zh-CN" sz="2400" dirty="0"/>
              <a:t>2kg</a:t>
            </a:r>
            <a:r>
              <a:rPr lang="zh-CN" altLang="en-US" sz="2400" dirty="0"/>
              <a:t>材料，标准差是</a:t>
            </a:r>
            <a:r>
              <a:rPr lang="en-US" altLang="zh-CN" sz="2400" dirty="0"/>
              <a:t>0.2kg</a:t>
            </a:r>
            <a:r>
              <a:rPr lang="zh-CN" altLang="en-US" sz="2400" dirty="0"/>
              <a:t>。管理人员想检查一下机器有没有故障，所以随机抽取了</a:t>
            </a:r>
            <a:r>
              <a:rPr lang="en-US" altLang="zh-CN" sz="2400" dirty="0"/>
              <a:t>64</a:t>
            </a:r>
            <a:r>
              <a:rPr lang="zh-CN" altLang="en-US" sz="2400" dirty="0"/>
              <a:t>个袋子称取重量。并且事先决定，如果平均每个容器装材料质量在</a:t>
            </a:r>
            <a:r>
              <a:rPr lang="en-US" altLang="zh-CN" sz="2400" dirty="0"/>
              <a:t>1.95kg</a:t>
            </a:r>
            <a:r>
              <a:rPr lang="zh-CN" altLang="en-US" sz="2400" dirty="0"/>
              <a:t>或者</a:t>
            </a:r>
            <a:r>
              <a:rPr lang="en-US" altLang="zh-CN" sz="2400" dirty="0"/>
              <a:t>2.05kg</a:t>
            </a:r>
            <a:r>
              <a:rPr lang="zh-CN" altLang="en-US" sz="2400" dirty="0"/>
              <a:t>之间则接受假设。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）那么现在假设机器工作是正常的，那么犯</a:t>
            </a:r>
            <a:r>
              <a:rPr lang="en-US" altLang="zh-CN" sz="2400" dirty="0"/>
              <a:t>I</a:t>
            </a:r>
            <a:r>
              <a:rPr lang="zh-CN" altLang="en-US" sz="2400" dirty="0"/>
              <a:t>类错误的几率是多少？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）假定机器实际上需要修理，并且每个袋子平均装入的是</a:t>
            </a:r>
            <a:r>
              <a:rPr lang="en-US" altLang="zh-CN" sz="2400" dirty="0"/>
              <a:t>1.94 kg</a:t>
            </a:r>
            <a:r>
              <a:rPr lang="zh-CN" altLang="en-US" sz="2400" dirty="0"/>
              <a:t>材料，标准差是</a:t>
            </a:r>
            <a:r>
              <a:rPr lang="en-US" altLang="zh-CN" sz="2400" dirty="0"/>
              <a:t>0.14 kg</a:t>
            </a:r>
            <a:r>
              <a:rPr lang="zh-CN" altLang="en-US" sz="2400" dirty="0"/>
              <a:t>，在现在的判定标准下，管理人员犯第二类错误的概率是多少？这个检验的功效是多少？</a:t>
            </a: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52515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抽样均值分布的均值和标准差是多少？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5168348"/>
            <a:ext cx="9601200" cy="699052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Z</a:t>
            </a:r>
            <a:r>
              <a:rPr lang="zh-CN" altLang="en-US" sz="3200" dirty="0" smtClean="0"/>
              <a:t>转换：</a:t>
            </a:r>
            <a:r>
              <a:rPr lang="hr-HR" altLang="zh-CN" sz="3200" dirty="0" smtClean="0"/>
              <a:t>1.95 </a:t>
            </a:r>
            <a:r>
              <a:rPr lang="hr-HR" altLang="zh-CN" sz="3200" dirty="0"/>
              <a:t>to -2.0; 2.05 to 2.0</a:t>
            </a:r>
            <a:endParaRPr kumimoji="1"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1864161"/>
            <a:ext cx="4851400" cy="3200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71600" y="2171700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>
                <a:solidFill>
                  <a:srgbClr val="0000FF"/>
                </a:solidFill>
                <a:latin typeface="Menlo" charset="0"/>
              </a:rPr>
              <a:t>def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 err="1">
                <a:solidFill>
                  <a:srgbClr val="795E26"/>
                </a:solidFill>
                <a:latin typeface="Menlo" charset="0"/>
              </a:rPr>
              <a:t>zconvert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 err="1">
                <a:solidFill>
                  <a:srgbClr val="001080"/>
                </a:solidFill>
                <a:latin typeface="Menlo" charset="0"/>
              </a:rPr>
              <a:t>x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 err="1">
                <a:solidFill>
                  <a:srgbClr val="001080"/>
                </a:solidFill>
                <a:latin typeface="Menlo" charset="0"/>
              </a:rPr>
              <a:t>mean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 err="1">
                <a:solidFill>
                  <a:srgbClr val="001080"/>
                </a:solidFill>
                <a:latin typeface="Menlo" charset="0"/>
              </a:rPr>
              <a:t>std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):</a:t>
            </a:r>
          </a:p>
          <a:p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(x-mean)/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std</a:t>
            </a:r>
            <a:endParaRPr lang="en-US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altLang="zh-CN" dirty="0">
                <a:solidFill>
                  <a:srgbClr val="000000"/>
                </a:solidFill>
                <a:latin typeface="Menlo" charset="0"/>
              </a:rPr>
            </a:br>
            <a:r>
              <a:rPr lang="en-US" altLang="zh-CN" dirty="0" err="1">
                <a:solidFill>
                  <a:srgbClr val="0000FF"/>
                </a:solidFill>
                <a:latin typeface="Menlo" charset="0"/>
              </a:rPr>
              <a:t>def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 err="1">
                <a:solidFill>
                  <a:srgbClr val="795E26"/>
                </a:solidFill>
                <a:latin typeface="Menlo" charset="0"/>
              </a:rPr>
              <a:t>zreverse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 err="1">
                <a:solidFill>
                  <a:srgbClr val="001080"/>
                </a:solidFill>
                <a:latin typeface="Menlo" charset="0"/>
              </a:rPr>
              <a:t>z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 err="1">
                <a:solidFill>
                  <a:srgbClr val="001080"/>
                </a:solidFill>
                <a:latin typeface="Menlo" charset="0"/>
              </a:rPr>
              <a:t>mean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 err="1">
                <a:solidFill>
                  <a:srgbClr val="001080"/>
                </a:solidFill>
                <a:latin typeface="Menlo" charset="0"/>
              </a:rPr>
              <a:t>std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):</a:t>
            </a:r>
          </a:p>
          <a:p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z*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std+mean</a:t>
            </a:r>
            <a:endParaRPr lang="en-US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altLang="zh-CN" dirty="0">
                <a:solidFill>
                  <a:srgbClr val="000000"/>
                </a:solidFill>
                <a:latin typeface="Menlo" charset="0"/>
              </a:rPr>
            </a:br>
            <a:r>
              <a:rPr lang="en-US" altLang="zh-CN" dirty="0">
                <a:solidFill>
                  <a:srgbClr val="795E26"/>
                </a:solidFill>
                <a:latin typeface="Menlo" charset="0"/>
              </a:rPr>
              <a:t>print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f</a:t>
            </a:r>
            <a:r>
              <a:rPr lang="en-US" altLang="zh-CN" dirty="0">
                <a:solidFill>
                  <a:srgbClr val="A31515"/>
                </a:solidFill>
                <a:latin typeface="Menlo" charset="0"/>
              </a:rPr>
              <a:t>'1.95 to 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{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zconvert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1.95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0.025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:4.2}</a:t>
            </a:r>
            <a:r>
              <a:rPr lang="en-US" altLang="zh-CN" dirty="0">
                <a:solidFill>
                  <a:srgbClr val="A31515"/>
                </a:solidFill>
                <a:latin typeface="Menlo" charset="0"/>
              </a:rPr>
              <a:t>; 2.05 to 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{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zconvert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2.05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0.025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:4.2}</a:t>
            </a:r>
            <a:r>
              <a:rPr lang="en-US" altLang="zh-CN" dirty="0">
                <a:solidFill>
                  <a:srgbClr val="A31515"/>
                </a:solidFill>
                <a:latin typeface="Menlo" charset="0"/>
              </a:rPr>
              <a:t>'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414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曲线下面积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046630"/>
            <a:ext cx="9601200" cy="2820769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-2</a:t>
            </a:r>
            <a:r>
              <a:rPr lang="zh-CN" altLang="en-US" sz="2800" dirty="0" smtClean="0"/>
              <a:t>到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之间曲线下面积：</a:t>
            </a:r>
            <a:r>
              <a:rPr lang="nb-NO" altLang="zh-CN" sz="2800" dirty="0" smtClean="0"/>
              <a:t>0.954499</a:t>
            </a:r>
          </a:p>
          <a:p>
            <a:r>
              <a:rPr kumimoji="1" lang="en-US" altLang="zh-CN" sz="2800" dirty="0" smtClean="0"/>
              <a:t>-2</a:t>
            </a:r>
            <a:r>
              <a:rPr kumimoji="1" lang="zh-CN" altLang="en-US" sz="2800" dirty="0" smtClean="0"/>
              <a:t>到</a:t>
            </a:r>
            <a:r>
              <a:rPr kumimoji="1" lang="en-US" altLang="zh-CN" sz="2800" dirty="0" smtClean="0"/>
              <a:t>2</a:t>
            </a:r>
            <a:r>
              <a:rPr kumimoji="1" lang="zh-CN" altLang="en-US" sz="2800" dirty="0" smtClean="0"/>
              <a:t>以外曲线下面积：</a:t>
            </a:r>
            <a:r>
              <a:rPr lang="hr-HR" altLang="zh-CN" sz="2800" dirty="0"/>
              <a:t> 0.0455</a:t>
            </a:r>
            <a:endParaRPr kumimoji="1"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1795669" y="22860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from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scipy.stats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import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norm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norm.cdf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)-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norm.cdf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(-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72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828800"/>
            <a:ext cx="9601200" cy="3581400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对于</a:t>
            </a:r>
            <a:r>
              <a:rPr lang="zh-CN" altLang="en-US" sz="2800" dirty="0"/>
              <a:t>需要排除的这个假设：机器实际上出产袋子重量平均值是</a:t>
            </a:r>
            <a:r>
              <a:rPr lang="en-US" altLang="zh-CN" sz="2800" dirty="0"/>
              <a:t>1.94 kg</a:t>
            </a:r>
            <a:r>
              <a:rPr lang="zh-CN" altLang="en-US" sz="2800" dirty="0"/>
              <a:t>，标准差是</a:t>
            </a:r>
            <a:r>
              <a:rPr lang="en-US" altLang="zh-CN" sz="2800" dirty="0"/>
              <a:t>0.14 kg</a:t>
            </a:r>
            <a:r>
              <a:rPr lang="zh-CN" altLang="en-US" sz="2800" dirty="0"/>
              <a:t>，它的平均值正态分布曲线是什么样子的？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447" y="3314700"/>
            <a:ext cx="5357743" cy="35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01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黄色曲线</a:t>
            </a:r>
            <a:r>
              <a:rPr kumimoji="1" lang="en-US" altLang="zh-CN" dirty="0" smtClean="0"/>
              <a:t>1.95-2.05</a:t>
            </a:r>
            <a:r>
              <a:rPr kumimoji="1" lang="zh-CN" altLang="en-US" dirty="0" smtClean="0"/>
              <a:t>之间的曲线下面积是多少？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mr-IN" altLang="zh-CN" sz="2800" dirty="0" err="1"/>
              <a:t>norm.cdf</a:t>
            </a:r>
            <a:r>
              <a:rPr lang="mr-IN" altLang="zh-CN" sz="2800" dirty="0"/>
              <a:t>(6.3)-</a:t>
            </a:r>
            <a:r>
              <a:rPr lang="mr-IN" altLang="zh-CN" sz="2800" dirty="0" err="1"/>
              <a:t>norm.cdf</a:t>
            </a:r>
            <a:r>
              <a:rPr lang="mr-IN" altLang="zh-CN" sz="2800" dirty="0"/>
              <a:t>(0.57)</a:t>
            </a:r>
          </a:p>
          <a:p>
            <a:r>
              <a:rPr lang="nb-NO" altLang="zh-CN" sz="2800" dirty="0" smtClean="0"/>
              <a:t>0.28433</a:t>
            </a:r>
          </a:p>
          <a:p>
            <a:r>
              <a:rPr kumimoji="1" lang="zh-CN" altLang="en-US" sz="2800" dirty="0" smtClean="0"/>
              <a:t>那么</a:t>
            </a:r>
            <a:r>
              <a:rPr kumimoji="1" lang="en-US" altLang="zh-CN" sz="2800" dirty="0" smtClean="0"/>
              <a:t>1.95-2.05</a:t>
            </a:r>
            <a:r>
              <a:rPr kumimoji="1" lang="zh-CN" altLang="en-US" sz="2800" dirty="0" smtClean="0"/>
              <a:t>之间蓝色曲线下面积减去黄色曲线下面积还有多少？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626" y="3894371"/>
            <a:ext cx="4492486" cy="296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54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假设检验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286000"/>
            <a:ext cx="10396330" cy="35814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当我们难以拒绝假设的时候，只能做出结论：这个假设也许是真的。另一方面，当我们能够拒绝它的时候，结论就是，它肯定不真</a:t>
            </a:r>
          </a:p>
          <a:p>
            <a:r>
              <a:rPr lang="zh-CN" altLang="en-US" sz="2800" dirty="0"/>
              <a:t>比如对于一个总体（</a:t>
            </a:r>
            <a:r>
              <a:rPr lang="en-US" altLang="zh-CN" sz="2800" dirty="0"/>
              <a:t>IQ</a:t>
            </a:r>
            <a:r>
              <a:rPr lang="zh-CN" altLang="en-US" sz="2800" dirty="0"/>
              <a:t>平均值是</a:t>
            </a:r>
            <a:r>
              <a:rPr lang="en-US" altLang="zh-CN" sz="2800" dirty="0"/>
              <a:t>100</a:t>
            </a:r>
            <a:r>
              <a:rPr lang="zh-CN" altLang="en-US" sz="2800" dirty="0"/>
              <a:t>，标准差</a:t>
            </a:r>
            <a:r>
              <a:rPr lang="en-US" altLang="zh-CN" sz="2800" dirty="0"/>
              <a:t>25</a:t>
            </a:r>
            <a:r>
              <a:rPr lang="zh-CN" altLang="en-US" sz="2800" dirty="0"/>
              <a:t>），我们现在手上有一组样本，</a:t>
            </a:r>
            <a:r>
              <a:rPr lang="en-US" altLang="zh-CN" sz="2800" dirty="0"/>
              <a:t>IQ</a:t>
            </a:r>
            <a:r>
              <a:rPr lang="zh-CN" altLang="en-US" sz="2800" dirty="0"/>
              <a:t>平均值是</a:t>
            </a:r>
            <a:r>
              <a:rPr lang="en-US" altLang="zh-CN" sz="2800" dirty="0"/>
              <a:t>102.5</a:t>
            </a:r>
            <a:r>
              <a:rPr lang="zh-CN" altLang="en-US" sz="2800" dirty="0"/>
              <a:t>，那么这组样本是否来自这个总体呢？</a:t>
            </a:r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79295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看一下这个问题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800" dirty="0" smtClean="0"/>
              <a:t>想</a:t>
            </a:r>
            <a:r>
              <a:rPr lang="zh-CN" altLang="en-US" sz="2800" dirty="0"/>
              <a:t>做消防队员的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岁男孩的智商是否与平均智商有差别。已知该市</a:t>
            </a:r>
            <a:r>
              <a:rPr lang="en-US" altLang="zh-CN" sz="2800" dirty="0"/>
              <a:t>8</a:t>
            </a:r>
            <a:r>
              <a:rPr lang="zh-CN" altLang="en-US" sz="2800" dirty="0"/>
              <a:t>岁儿童智商平均值</a:t>
            </a:r>
            <a:r>
              <a:rPr lang="en-US" altLang="zh-CN" sz="2800" dirty="0"/>
              <a:t>100</a:t>
            </a:r>
            <a:r>
              <a:rPr lang="zh-CN" altLang="en-US" sz="2800" dirty="0"/>
              <a:t>，标准差</a:t>
            </a:r>
            <a:r>
              <a:rPr lang="en-US" altLang="zh-CN" sz="2800" dirty="0"/>
              <a:t>20.</a:t>
            </a:r>
            <a:r>
              <a:rPr lang="zh-CN" altLang="en-US" sz="2800" dirty="0"/>
              <a:t>现在选取</a:t>
            </a:r>
            <a:r>
              <a:rPr lang="en-US" altLang="zh-CN" sz="2800" dirty="0"/>
              <a:t>0.05</a:t>
            </a:r>
            <a:r>
              <a:rPr lang="zh-CN" altLang="en-US" sz="2800" dirty="0"/>
              <a:t>作为显著性水平，试图支持“想做消防队员的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岁男孩的智商与平均智商存在差别”这个判断。现在我们随机抽取</a:t>
            </a:r>
            <a:r>
              <a:rPr lang="en-US" altLang="zh-CN" sz="2800" dirty="0"/>
              <a:t>64</a:t>
            </a:r>
            <a:r>
              <a:rPr lang="zh-CN" altLang="en-US" sz="2800" dirty="0"/>
              <a:t>个想做消防员的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岁男孩，测量智商。他们的智商平均值是</a:t>
            </a:r>
            <a:r>
              <a:rPr lang="en-US" altLang="zh-CN" sz="2800" dirty="0"/>
              <a:t>108.</a:t>
            </a:r>
          </a:p>
          <a:p>
            <a:r>
              <a:rPr lang="zh-CN" altLang="en-US" sz="2800" dirty="0"/>
              <a:t>备择假设（</a:t>
            </a:r>
            <a:r>
              <a:rPr lang="en-US" altLang="zh-CN" sz="2800" dirty="0"/>
              <a:t>H1</a:t>
            </a:r>
            <a:r>
              <a:rPr lang="zh-CN" altLang="en-US" sz="2800" dirty="0"/>
              <a:t>）：想做消防队员的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岁男孩的智商与平均智商存在差别 </a:t>
            </a:r>
            <a:endParaRPr lang="en-US" altLang="zh-CN" sz="2800" dirty="0" smtClean="0"/>
          </a:p>
          <a:p>
            <a:r>
              <a:rPr lang="zh-CN" altLang="en-US" sz="2800" dirty="0" smtClean="0"/>
              <a:t>零</a:t>
            </a:r>
            <a:r>
              <a:rPr lang="zh-CN" altLang="en-US" sz="2800" dirty="0"/>
              <a:t>假设（</a:t>
            </a:r>
            <a:r>
              <a:rPr lang="en-US" altLang="zh-CN" sz="2800" dirty="0"/>
              <a:t>H0</a:t>
            </a:r>
            <a:r>
              <a:rPr lang="zh-CN" altLang="en-US" sz="2800" dirty="0"/>
              <a:t>）：想做消防队员的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岁男孩的智商与平均智商</a:t>
            </a:r>
            <a:r>
              <a:rPr lang="zh-CN" altLang="en-US" sz="2800" b="1" dirty="0"/>
              <a:t>不</a:t>
            </a:r>
            <a:r>
              <a:rPr lang="zh-CN" altLang="en-US" sz="2800" dirty="0"/>
              <a:t>存在差别</a:t>
            </a:r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23201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该不该检修</a:t>
            </a:r>
            <a:r>
              <a:rPr lang="zh-CN" altLang="en-US" b="1" dirty="0" smtClean="0"/>
              <a:t>机器？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610139"/>
            <a:ext cx="9601200" cy="4257261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一</a:t>
            </a:r>
            <a:r>
              <a:rPr lang="zh-CN" altLang="en-US" sz="2800" dirty="0"/>
              <a:t>台机器，平均每袋装</a:t>
            </a:r>
            <a:r>
              <a:rPr lang="en-US" altLang="zh-CN" sz="2800" dirty="0"/>
              <a:t>2kg</a:t>
            </a:r>
            <a:r>
              <a:rPr lang="zh-CN" altLang="en-US" sz="2800" dirty="0"/>
              <a:t>材料，标准差是</a:t>
            </a:r>
            <a:r>
              <a:rPr lang="en-US" altLang="zh-CN" sz="2800" dirty="0"/>
              <a:t>0.2kg</a:t>
            </a:r>
            <a:r>
              <a:rPr lang="zh-CN" altLang="en-US" sz="2800" dirty="0"/>
              <a:t>。管理人员想检查一下机器有没有故障，所以随机抽取了</a:t>
            </a:r>
            <a:r>
              <a:rPr lang="en-US" altLang="zh-CN" sz="2800" dirty="0"/>
              <a:t>64</a:t>
            </a:r>
            <a:r>
              <a:rPr lang="zh-CN" altLang="en-US" sz="2800" dirty="0"/>
              <a:t>个袋子称取重量。并且事先决定，如果平均每个容器装材料质量在</a:t>
            </a:r>
            <a:r>
              <a:rPr lang="en-US" altLang="zh-CN" sz="2800" dirty="0"/>
              <a:t>1.95kg</a:t>
            </a:r>
            <a:r>
              <a:rPr lang="zh-CN" altLang="en-US" sz="2800" dirty="0"/>
              <a:t>或者</a:t>
            </a:r>
            <a:r>
              <a:rPr lang="en-US" altLang="zh-CN" sz="2800" dirty="0"/>
              <a:t>2.05kg</a:t>
            </a:r>
            <a:r>
              <a:rPr lang="zh-CN" altLang="en-US" sz="2800" dirty="0" smtClean="0"/>
              <a:t>之间就认为机器没有问题</a:t>
            </a:r>
            <a:endParaRPr lang="zh-CN" altLang="en-US" sz="2800" dirty="0"/>
          </a:p>
          <a:p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）那么现在假设机器工作是正常的，</a:t>
            </a:r>
            <a:r>
              <a:rPr lang="zh-CN" altLang="en-US" sz="2800" dirty="0" smtClean="0"/>
              <a:t>那么管理人员有多大的可能是错了的？</a:t>
            </a:r>
            <a:endParaRPr lang="zh-CN" altLang="en-US" sz="2800" dirty="0"/>
          </a:p>
          <a:p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）假定机器实际上需要修理，并且每个袋子平均装入的是</a:t>
            </a:r>
            <a:r>
              <a:rPr lang="en-US" altLang="zh-CN" sz="2800" dirty="0"/>
              <a:t>1.94 kg</a:t>
            </a:r>
            <a:r>
              <a:rPr lang="zh-CN" altLang="en-US" sz="2800" dirty="0"/>
              <a:t>材料，标准差是</a:t>
            </a:r>
            <a:r>
              <a:rPr lang="en-US" altLang="zh-CN" sz="2800" dirty="0"/>
              <a:t>0.14 kg</a:t>
            </a:r>
            <a:r>
              <a:rPr lang="zh-CN" altLang="en-US" sz="2800" dirty="0"/>
              <a:t>，在现在的判定标准下，管理</a:t>
            </a:r>
            <a:r>
              <a:rPr lang="zh-CN" altLang="en-US" sz="2800" dirty="0" smtClean="0"/>
              <a:t>人员有多大的可能出错？要怎么评价这套标准好不好用？</a:t>
            </a:r>
            <a:r>
              <a:rPr lang="zh-CN" altLang="en-US" sz="2800" dirty="0"/>
              <a:t/>
            </a:r>
            <a:br>
              <a:rPr lang="zh-CN" altLang="en-US" sz="2800" dirty="0"/>
            </a:b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30102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254000"/>
            <a:ext cx="9601200" cy="1485900"/>
          </a:xfrm>
        </p:spPr>
        <p:txBody>
          <a:bodyPr/>
          <a:lstStyle/>
          <a:p>
            <a:r>
              <a:rPr kumimoji="1" lang="zh-CN" altLang="en-US" dirty="0" smtClean="0"/>
              <a:t>平均值，百分位数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93800"/>
            <a:ext cx="99822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33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平均值的定理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246" y="2171700"/>
            <a:ext cx="6475758" cy="4089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3090285"/>
            <a:ext cx="4259647" cy="15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5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83365"/>
          </a:xfrm>
        </p:spPr>
        <p:txBody>
          <a:bodyPr/>
          <a:lstStyle/>
          <a:p>
            <a:r>
              <a:rPr kumimoji="1" lang="zh-CN" altLang="en-US" dirty="0"/>
              <a:t>平均值的</a:t>
            </a:r>
            <a:r>
              <a:rPr kumimoji="1" lang="zh-CN" altLang="en-US" dirty="0" smtClean="0"/>
              <a:t>定理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314700"/>
            <a:ext cx="4750904" cy="25527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任何分布中，各项对平均数的差的平方的和，小于与其他任何点的差数平方和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504" y="3062682"/>
            <a:ext cx="6069496" cy="379531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71600" y="15854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8000"/>
                </a:solidFill>
                <a:latin typeface="Menlo" charset="0"/>
              </a:rPr>
              <a:t># (x-mean)**2</a:t>
            </a:r>
            <a:endParaRPr lang="en-US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x,y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 =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lineParameter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(mean,l_minus_mean_2)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plt.plot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x,y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plt.scatter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(list1,l_minus_mean_2)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plt.show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()</a:t>
            </a:r>
            <a:endParaRPr lang="en-US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937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83365"/>
          </a:xfrm>
        </p:spPr>
        <p:txBody>
          <a:bodyPr/>
          <a:lstStyle/>
          <a:p>
            <a:r>
              <a:rPr kumimoji="1" lang="zh-CN" altLang="en-US" dirty="0" smtClean="0"/>
              <a:t>平均值的定理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314700"/>
            <a:ext cx="4750904" cy="25527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分布的各项都加上一个数，平均值也会加上同一个数</a:t>
            </a:r>
            <a:endParaRPr kumimoji="1"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986564"/>
            <a:ext cx="6019800" cy="405612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71600" y="164989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oriList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np.random.normal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15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1.8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50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add5List = oriList+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5</a:t>
            </a:r>
            <a:endParaRPr lang="pl-PL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#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分布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平均值：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15.169088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标准差：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1.770172</a:t>
            </a:r>
            <a:endParaRPr lang="pl-PL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#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分布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2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平均值：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20.169088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标准差：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1.770172</a:t>
            </a:r>
            <a:endParaRPr lang="pl-PL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215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83365"/>
          </a:xfrm>
        </p:spPr>
        <p:txBody>
          <a:bodyPr/>
          <a:lstStyle/>
          <a:p>
            <a:r>
              <a:rPr kumimoji="1" lang="zh-CN" altLang="en-US" dirty="0" smtClean="0"/>
              <a:t>平均值的定理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314700"/>
            <a:ext cx="4750904" cy="25527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分布的各项都乘上一个数，平均值也会乘上同一个数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762" y="2850226"/>
            <a:ext cx="5916238" cy="400777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71600" y="164989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oriList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np.random.normal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15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1.8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50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add5List = </a:t>
            </a:r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oriList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*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3</a:t>
            </a:r>
            <a:endParaRPr lang="pl-PL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#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分布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平均值：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15.108384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标准差：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1.5983033</a:t>
            </a:r>
            <a:endParaRPr lang="pl-PL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#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分布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2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平均值：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45.325153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标准差：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4.7949098</a:t>
            </a:r>
            <a:endParaRPr lang="pl-PL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748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83365"/>
          </a:xfrm>
        </p:spPr>
        <p:txBody>
          <a:bodyPr/>
          <a:lstStyle/>
          <a:p>
            <a:r>
              <a:rPr kumimoji="1" lang="zh-CN" altLang="en-US" dirty="0" smtClean="0"/>
              <a:t>可变性</a:t>
            </a:r>
            <a:r>
              <a:rPr kumimoji="1" lang="zh-CN" altLang="en-US" dirty="0" smtClean="0"/>
              <a:t>测度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/>
              <a:t>标准差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5541066"/>
            <a:ext cx="10654748" cy="720587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哈利法</a:t>
            </a:r>
            <a:r>
              <a:rPr lang="zh-CN" altLang="en-US" sz="2800" smtClean="0"/>
              <a:t>塔和沙丘</a:t>
            </a:r>
            <a:endParaRPr kumimoji="1"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384" y="2174184"/>
            <a:ext cx="4445570" cy="29618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424" y="2174185"/>
            <a:ext cx="1954829" cy="296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35847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1230</TotalTime>
  <Words>1174</Words>
  <Application>Microsoft Macintosh PowerPoint</Application>
  <PresentationFormat>宽屏</PresentationFormat>
  <Paragraphs>103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3" baseType="lpstr">
      <vt:lpstr>DengXian</vt:lpstr>
      <vt:lpstr>Franklin Gothic Book</vt:lpstr>
      <vt:lpstr>Menlo</vt:lpstr>
      <vt:lpstr>裁剪</vt:lpstr>
      <vt:lpstr>Lect.01</vt:lpstr>
      <vt:lpstr>学习统计学的一些建议</vt:lpstr>
      <vt:lpstr>该不该检修机器？</vt:lpstr>
      <vt:lpstr>平均值，百分位数</vt:lpstr>
      <vt:lpstr>平均值的定理. 1</vt:lpstr>
      <vt:lpstr>平均值的定理. 2</vt:lpstr>
      <vt:lpstr>平均值的定理. 3</vt:lpstr>
      <vt:lpstr>平均值的定理. 4</vt:lpstr>
      <vt:lpstr>可变性测度: 标准差</vt:lpstr>
      <vt:lpstr>可变性测度：哈利法塔和沙丘</vt:lpstr>
      <vt:lpstr>变异性测度：方差和标准差</vt:lpstr>
      <vt:lpstr>标准差定理. 1</vt:lpstr>
      <vt:lpstr>公式推导</vt:lpstr>
      <vt:lpstr>等样本随机抽样的均值分布</vt:lpstr>
      <vt:lpstr>等样本随机抽样的均值分布</vt:lpstr>
      <vt:lpstr>定理7</vt:lpstr>
      <vt:lpstr>PowerPoint 演示文稿</vt:lpstr>
      <vt:lpstr>定理 8</vt:lpstr>
      <vt:lpstr>定理 9</vt:lpstr>
      <vt:lpstr>定理 10</vt:lpstr>
      <vt:lpstr>PowerPoint 演示文稿</vt:lpstr>
      <vt:lpstr>1类错误和2类错误</vt:lpstr>
      <vt:lpstr>PowerPoint 演示文稿</vt:lpstr>
      <vt:lpstr>抽样均值分布的均值和标准差是多少？</vt:lpstr>
      <vt:lpstr>曲线下面积</vt:lpstr>
      <vt:lpstr>问题2</vt:lpstr>
      <vt:lpstr>黄色曲线1.95-2.05之间的曲线下面积是多少？</vt:lpstr>
      <vt:lpstr>假设检验</vt:lpstr>
      <vt:lpstr>看一下这个问题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统计学101</dc:title>
  <dc:creator>mac2634</dc:creator>
  <cp:lastModifiedBy>mac2634</cp:lastModifiedBy>
  <cp:revision>40</cp:revision>
  <dcterms:created xsi:type="dcterms:W3CDTF">2019-01-02T14:51:04Z</dcterms:created>
  <dcterms:modified xsi:type="dcterms:W3CDTF">2019-01-04T01:06:31Z</dcterms:modified>
</cp:coreProperties>
</file>